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72" r:id="rId3"/>
    <p:sldId id="275" r:id="rId4"/>
    <p:sldId id="276" r:id="rId5"/>
    <p:sldId id="285" r:id="rId6"/>
    <p:sldId id="258" r:id="rId7"/>
    <p:sldId id="259" r:id="rId8"/>
    <p:sldId id="262" r:id="rId9"/>
    <p:sldId id="274" r:id="rId10"/>
    <p:sldId id="263" r:id="rId11"/>
    <p:sldId id="264" r:id="rId12"/>
    <p:sldId id="316" r:id="rId13"/>
    <p:sldId id="265" r:id="rId14"/>
    <p:sldId id="266" r:id="rId15"/>
    <p:sldId id="267" r:id="rId16"/>
    <p:sldId id="313" r:id="rId17"/>
    <p:sldId id="260" r:id="rId18"/>
    <p:sldId id="302" r:id="rId19"/>
    <p:sldId id="308" r:id="rId20"/>
    <p:sldId id="317" r:id="rId21"/>
    <p:sldId id="303" r:id="rId22"/>
    <p:sldId id="312" r:id="rId23"/>
    <p:sldId id="304" r:id="rId24"/>
    <p:sldId id="295" r:id="rId25"/>
    <p:sldId id="314" r:id="rId26"/>
    <p:sldId id="296" r:id="rId27"/>
    <p:sldId id="315" r:id="rId28"/>
    <p:sldId id="297" r:id="rId29"/>
    <p:sldId id="298" r:id="rId30"/>
    <p:sldId id="310" r:id="rId31"/>
    <p:sldId id="300" r:id="rId32"/>
    <p:sldId id="268" r:id="rId33"/>
    <p:sldId id="269" r:id="rId34"/>
    <p:sldId id="270" r:id="rId35"/>
    <p:sldId id="291" r:id="rId36"/>
    <p:sldId id="292" r:id="rId37"/>
    <p:sldId id="271" r:id="rId38"/>
    <p:sldId id="287" r:id="rId39"/>
    <p:sldId id="288" r:id="rId40"/>
    <p:sldId id="284" r:id="rId41"/>
    <p:sldId id="278" r:id="rId42"/>
    <p:sldId id="281" r:id="rId43"/>
    <p:sldId id="282" r:id="rId44"/>
    <p:sldId id="283" r:id="rId45"/>
    <p:sldId id="289" r:id="rId46"/>
    <p:sldId id="30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93"/>
    <p:restoredTop sz="86570"/>
  </p:normalViewPr>
  <p:slideViewPr>
    <p:cSldViewPr snapToGrid="0" snapToObjects="1">
      <p:cViewPr varScale="1">
        <p:scale>
          <a:sx n="134" d="100"/>
          <a:sy n="134" d="100"/>
        </p:scale>
        <p:origin x="9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AE6DA3-2718-D644-ADEF-D917850323F6}" type="datetimeFigureOut">
              <a:rPr lang="en-US" smtClean="0"/>
              <a:t>11/6/18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303257-A288-2D45-9F4E-7ECBB5C47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495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716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47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Name</a:t>
            </a:r>
          </a:p>
          <a:p>
            <a:r>
              <a:rPr lang="en-US" dirty="0"/>
              <a:t>Props </a:t>
            </a:r>
            <a:r>
              <a:rPr lang="en-US" dirty="0">
                <a:sym typeface="Wingdings" pitchFamily="2" charset="2"/>
              </a:rPr>
              <a:t> logo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14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Vue.js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allows you to define filters that can be used to apply common text formatting.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84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define local filters in a component’s options: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583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Directives are special attributes with the </a:t>
            </a:r>
            <a:r>
              <a:rPr lang="en-US" dirty="0"/>
              <a:t>v-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prefix. Directive attribute values are expected to be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single JavaScript expression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(with the exception of </a:t>
            </a:r>
            <a:r>
              <a:rPr lang="en-US" dirty="0"/>
              <a:t>v-for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will be discussed later). A directive’s job is to reactively apply side effects to the DOM when the value of its expression changes.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85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 </a:t>
            </a:r>
            <a:r>
              <a:rPr lang="en-US" dirty="0" err="1"/>
              <a:t>isButtonDisabled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has the value of </a:t>
            </a:r>
            <a:r>
              <a:rPr lang="en-US" dirty="0"/>
              <a:t>null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dirty="0"/>
              <a:t>undefined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 </a:t>
            </a:r>
            <a:r>
              <a:rPr lang="en-US" dirty="0"/>
              <a:t>false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 </a:t>
            </a:r>
            <a:r>
              <a:rPr lang="en-US" dirty="0"/>
              <a:t>disabled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not even be included in the rendered </a:t>
            </a:r>
            <a:r>
              <a:rPr lang="en-US" dirty="0"/>
              <a:t>&lt;button&gt;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element.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25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Here, the </a:t>
            </a:r>
            <a:r>
              <a:rPr lang="en-US" dirty="0"/>
              <a:t>v-if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directive would remove/insert the </a:t>
            </a:r>
            <a:r>
              <a:rPr lang="en-US" dirty="0"/>
              <a:t>&lt;p&gt;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element based on the truthiness of the value of the expression </a:t>
            </a:r>
            <a:r>
              <a:rPr lang="en-US" dirty="0"/>
              <a:t>greeting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43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DFE72-D365-6E46-BCB5-9E8D2B378B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A63FD0-4F71-DF49-90B3-7081B890F1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C026C-B79A-F14E-9A8C-B186D3962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32B64-09AF-6349-9520-0631476AB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A441B-EC67-F541-96A3-EDD3C20C9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4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24FF1-F8EA-1C4F-9DB8-5C9CDF0F2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570DA7-8F9B-BA4A-ABCA-07E68496FA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3EF66-EC1C-B74E-AC28-4BAD18B99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BD998-4E0E-3448-AC89-B889F35D6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FD3C8-9D89-294E-AD64-9EB0B623A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67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9ED66D-9D49-0147-A9CB-45D1D8C2A8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D33CC7-E7EA-D04D-940D-3BE096279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C35D4-2898-6E4F-8A72-4E1672D1A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9A7C8-C3F6-C94D-B47D-765E05D11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C8177-6178-5E4A-ABC1-59D449D5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11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94EF-4B20-864B-912B-46B867E75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8F287-5180-1149-BDDC-7A23BB12A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EC05C-E48E-964D-8E99-F2A4F9544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EEB74-B327-2640-A13B-D715E565C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F42CE-9945-5740-8544-0B8462242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312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A5024-AFB1-BA46-B40B-7BE670A63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1E7CD-631D-F146-B5BC-193E476F0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DE9C0-66CA-7E43-B5F4-8CD6FA5A0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9628D-8058-8743-BA1F-38170664C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018A5-8104-EB45-8E8F-AA075DE26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47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58BA5-3A69-7F46-89DB-0334973D8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0793B-337E-AF40-A9CD-B77B86A245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BF1D3C-3AA3-7B4A-89EC-E08B7239FD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DAE556-2E23-E345-9A3B-96B063795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11/6/18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17ED02-B72A-8541-9DD6-EC16EAA32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4D508-17F5-5E48-B27A-7DCE70CA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182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FB11B-55DB-5444-A70D-8375F421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E53A2-A920-EB4B-A5F7-53FB752B3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0FF5D4-2C66-C148-820F-4133BDABD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3DCECF-F328-D549-9158-231C04B8A9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9B6BC0-250D-FF4F-B293-1D6603A3CF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4AF2C5-EFE6-9947-A293-69DE13F83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11/6/18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116351-B552-9448-AEDF-153C023BA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1B8C53-DEBB-D640-B4C4-88798446E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95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88FD4-4540-F54D-A017-65549C7B5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AC480D-C362-CA4D-83C6-B6F50E70B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11/6/18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123786-3E38-CB42-98B2-88AB7CE74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99FC5D-C8A7-DC4A-97B7-988A267CB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25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18440F-49C4-7C48-BF4E-B7434FAB8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11/6/18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E36214-8489-234A-A73C-762FF0A64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CF25E-2F83-2746-B73B-909661E3B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23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08F0A-F383-B34D-8737-54E32D6CB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2C9E2-6ED7-1D42-9375-B228368F1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BC171D-1058-B546-AE61-CE4BF54CB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90F53C-FDA9-5E4E-B2D8-A11A5E456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11/6/18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9DBECB-FA67-0F4E-A51F-FAEA41269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4D8ACF-E13A-1A45-A111-0AF9DB7A0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044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6934F-5E02-5947-9C5A-5B9F6FE8B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95DBCB-99A5-D346-B279-B45CFD4222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40D59C-A7E3-7145-B26F-54BB6D375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D01AFD-1EE7-E34B-8D02-5D2C89F8F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11/6/18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26A46-DBDC-A941-BF14-DCF73606D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AA62FC-EC80-2B4C-80DB-F47442DB4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99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0E10F0-7BBD-134A-B4C6-8F564B4EC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38F43-00E3-FD45-BF76-92E827F17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70261-6516-454A-9065-87DA421679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EE2E8-78B3-3240-BD28-418FE0C7D6E7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321D0-16FD-E249-A785-E7D338DD8B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61A0F-ADC8-4448-857D-1E5000BD79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66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BEFEF-CEE0-8648-A2E5-20556F928B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Building Tesla’s Battery Range Calculator with </a:t>
            </a:r>
            <a:r>
              <a:rPr lang="en-US" b="1" dirty="0" err="1"/>
              <a:t>Vue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CCA686-E9F9-884C-856E-6C9E5290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9CB7B7-53AA-074A-8D67-2C1C4A088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0" y="3670969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78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6801-194C-B147-A30A-26708A29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799E4-BBBC-ED47-B84A-7DCB9A1BA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119" y="178887"/>
            <a:ext cx="10938019" cy="6438482"/>
          </a:xfrm>
        </p:spPr>
      </p:pic>
    </p:spTree>
    <p:extLst>
      <p:ext uri="{BB962C8B-B14F-4D97-AF65-F5344CB8AC3E}">
        <p14:creationId xmlns:p14="http://schemas.microsoft.com/office/powerpoint/2010/main" val="2553840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79F14-BA6B-684E-8D1D-3120B159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The UI is represented by a component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A014F-EC94-8040-B992-2982A478B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b="1" dirty="0">
                <a:solidFill>
                  <a:srgbClr val="FF0000"/>
                </a:solidFill>
              </a:rPr>
              <a:t>App</a:t>
            </a:r>
            <a:r>
              <a:rPr lang="en-US" dirty="0"/>
              <a:t>&gt; -- Application entry point</a:t>
            </a:r>
            <a:br>
              <a:rPr lang="en-US" dirty="0"/>
            </a:br>
            <a:r>
              <a:rPr lang="en-US" dirty="0"/>
              <a:t>	&lt;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TeslaHeader</a:t>
            </a:r>
            <a:r>
              <a:rPr lang="en-US" dirty="0"/>
              <a:t>&gt;&lt;/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TeslaHeader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b="1" dirty="0" err="1">
                <a:solidFill>
                  <a:srgbClr val="C00000"/>
                </a:solidFill>
              </a:rPr>
              <a:t>TeslaBattery</a:t>
            </a:r>
            <a:r>
              <a:rPr lang="en-US" dirty="0"/>
              <a:t>&gt; </a:t>
            </a:r>
            <a:r>
              <a:rPr lang="en-US" dirty="0">
                <a:solidFill>
                  <a:schemeClr val="accent2"/>
                </a:solidFill>
              </a:rPr>
              <a:t>-- </a:t>
            </a:r>
            <a:r>
              <a:rPr lang="en-US" b="1" i="1" dirty="0">
                <a:solidFill>
                  <a:schemeClr val="accent4"/>
                </a:solidFill>
              </a:rPr>
              <a:t>Container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TeslaCar</a:t>
            </a:r>
            <a:r>
              <a:rPr lang="en-US" dirty="0"/>
              <a:t> /&gt; -- </a:t>
            </a:r>
            <a:r>
              <a:rPr lang="en-US" b="1" i="1" dirty="0">
                <a:solidFill>
                  <a:schemeClr val="accent4"/>
                </a:solidFill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TeslaStats</a:t>
            </a:r>
            <a:r>
              <a:rPr lang="en-US" dirty="0"/>
              <a:t> /&gt; -- </a:t>
            </a:r>
            <a:r>
              <a:rPr lang="en-US" b="1" dirty="0">
                <a:solidFill>
                  <a:schemeClr val="accent4"/>
                </a:solidFill>
              </a:rPr>
              <a:t>Presentational Component 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TeslaCounter</a:t>
            </a:r>
            <a:r>
              <a:rPr lang="en-US" dirty="0"/>
              <a:t> /&gt; -- </a:t>
            </a:r>
            <a:r>
              <a:rPr lang="en-US" b="1" dirty="0">
                <a:solidFill>
                  <a:schemeClr val="accent4"/>
                </a:solidFill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TeslaClimate</a:t>
            </a:r>
            <a:r>
              <a:rPr lang="en-US" dirty="0"/>
              <a:t> /&gt; -- </a:t>
            </a:r>
            <a:r>
              <a:rPr lang="en-US" b="1" dirty="0">
                <a:solidFill>
                  <a:schemeClr val="accent4"/>
                </a:solidFill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TeslaWheels</a:t>
            </a:r>
            <a:r>
              <a:rPr lang="en-US" dirty="0"/>
              <a:t> /&gt; -- </a:t>
            </a:r>
            <a:r>
              <a:rPr lang="en-US" b="1" dirty="0">
                <a:solidFill>
                  <a:schemeClr val="accent4"/>
                </a:solidFill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TeslaNotice</a:t>
            </a:r>
            <a:r>
              <a:rPr lang="en-US" dirty="0"/>
              <a:t> /&gt; -- </a:t>
            </a:r>
            <a:r>
              <a:rPr lang="en-US" b="1" dirty="0">
                <a:solidFill>
                  <a:schemeClr val="accent4"/>
                </a:solidFill>
              </a:rPr>
              <a:t>Presentational Component</a:t>
            </a:r>
            <a:br>
              <a:rPr lang="en-US" dirty="0"/>
            </a:br>
            <a:r>
              <a:rPr lang="en-US" dirty="0"/>
              <a:t>		&lt;/</a:t>
            </a:r>
            <a:r>
              <a:rPr lang="en-US" b="1" dirty="0" err="1">
                <a:solidFill>
                  <a:srgbClr val="C00000"/>
                </a:solidFill>
              </a:rPr>
              <a:t>TeslaBattery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&lt;/</a:t>
            </a:r>
            <a:r>
              <a:rPr lang="en-US" b="1" dirty="0">
                <a:solidFill>
                  <a:srgbClr val="FF0000"/>
                </a:solidFill>
              </a:rPr>
              <a:t>App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220523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D46-42A7-B445-9264-D56E2CDA4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Tesla Battery Component </a:t>
            </a:r>
            <a:br>
              <a:rPr lang="en-US" b="1" dirty="0"/>
            </a:br>
            <a:r>
              <a:rPr lang="en-US" b="1" dirty="0"/>
              <a:t>(</a:t>
            </a:r>
            <a:r>
              <a:rPr lang="en-US" b="1" dirty="0">
                <a:solidFill>
                  <a:schemeClr val="accent2"/>
                </a:solidFill>
              </a:rPr>
              <a:t>Container component</a:t>
            </a:r>
            <a:r>
              <a:rPr lang="en-US" b="1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863064-F897-BD4C-B72B-53E3CC4E0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58" y="1816935"/>
            <a:ext cx="5059735" cy="5041065"/>
          </a:xfrm>
        </p:spPr>
      </p:pic>
    </p:spTree>
    <p:extLst>
      <p:ext uri="{BB962C8B-B14F-4D97-AF65-F5344CB8AC3E}">
        <p14:creationId xmlns:p14="http://schemas.microsoft.com/office/powerpoint/2010/main" val="35327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C8F33-BC12-7F49-91AD-4F159F099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/>
              </a:rPr>
              <a:t>Container Component (stateful component)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377CA-2585-8E4E-AEA2-CF17FC1DB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 Are concerned with how things work.</a:t>
            </a:r>
            <a:br>
              <a:rPr lang="en-US" dirty="0"/>
            </a:br>
            <a:r>
              <a:rPr lang="en-US" dirty="0"/>
              <a:t>- In general, except for some wrapping </a:t>
            </a:r>
            <a:r>
              <a:rPr lang="en-US" dirty="0" err="1"/>
              <a:t>divs</a:t>
            </a:r>
            <a:r>
              <a:rPr lang="en-US" dirty="0"/>
              <a:t>, they do not have their own DOM markup and have no style.</a:t>
            </a:r>
            <a:br>
              <a:rPr lang="en-US" dirty="0"/>
            </a:br>
            <a:r>
              <a:rPr lang="en-US" dirty="0"/>
              <a:t>- Provide data and actions to presentational or other container components.</a:t>
            </a:r>
            <a:br>
              <a:rPr lang="en-US" dirty="0"/>
            </a:br>
            <a:r>
              <a:rPr lang="en-US" dirty="0"/>
              <a:t>- Are often stateful, as they tend to serve as data sources.</a:t>
            </a:r>
          </a:p>
        </p:txBody>
      </p:sp>
    </p:spTree>
    <p:extLst>
      <p:ext uri="{BB962C8B-B14F-4D97-AF65-F5344CB8AC3E}">
        <p14:creationId xmlns:p14="http://schemas.microsoft.com/office/powerpoint/2010/main" val="2221972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9D391-756F-824B-8A0A-3BF709A22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effectLst/>
              </a:rPr>
              <a:t>Presentational Component (stateless component)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BEB46-8E11-624A-900F-ABBECF28A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 Are concerned with how things look.</a:t>
            </a:r>
            <a:br>
              <a:rPr lang="en-US" dirty="0"/>
            </a:br>
            <a:r>
              <a:rPr lang="en-US" dirty="0"/>
              <a:t>- Usually have some DOM markup and styles of their own.</a:t>
            </a:r>
            <a:br>
              <a:rPr lang="en-US" dirty="0"/>
            </a:br>
            <a:r>
              <a:rPr lang="en-US" dirty="0"/>
              <a:t>- Receive data and callbacks exclusively via props.</a:t>
            </a:r>
            <a:br>
              <a:rPr lang="en-US" dirty="0"/>
            </a:br>
            <a:r>
              <a:rPr lang="en-US" dirty="0"/>
              <a:t>- Rarely have their own state (when they do, it’s UI state rather than data).</a:t>
            </a:r>
          </a:p>
        </p:txBody>
      </p:sp>
    </p:spTree>
    <p:extLst>
      <p:ext uri="{BB962C8B-B14F-4D97-AF65-F5344CB8AC3E}">
        <p14:creationId xmlns:p14="http://schemas.microsoft.com/office/powerpoint/2010/main" val="3895775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42666-9B4D-DF49-952F-8658B92B5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benefits of using these patterns?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492C3-EB3E-B343-AA33-C9C775B92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separation of concerns</a:t>
            </a:r>
          </a:p>
          <a:p>
            <a:r>
              <a:rPr lang="en-US" dirty="0"/>
              <a:t>Better reusability</a:t>
            </a:r>
          </a:p>
          <a:p>
            <a:r>
              <a:rPr lang="en-US" dirty="0"/>
              <a:t>Extract layout components to prevent duplication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347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5EB8-6C29-9F47-ACF4-C6F41811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1" y="34410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Components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C7A5-5696-B841-BDE8-C6E2E30D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11" y="2177297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32ED-A767-5146-87C9-0C1FCAF163AC}"/>
              </a:ext>
            </a:extLst>
          </p:cNvPr>
          <p:cNvSpPr/>
          <p:nvPr/>
        </p:nvSpPr>
        <p:spPr>
          <a:xfrm>
            <a:off x="5081752" y="2956760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4F6D9-504B-954C-BB33-CB82E0F3EE23}"/>
              </a:ext>
            </a:extLst>
          </p:cNvPr>
          <p:cNvSpPr/>
          <p:nvPr/>
        </p:nvSpPr>
        <p:spPr>
          <a:xfrm>
            <a:off x="1690852" y="4808059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9C91A4-18B5-2F41-AF22-D7DFB05B7DE9}"/>
              </a:ext>
            </a:extLst>
          </p:cNvPr>
          <p:cNvSpPr/>
          <p:nvPr/>
        </p:nvSpPr>
        <p:spPr>
          <a:xfrm>
            <a:off x="3746609" y="4819637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7539D-B6B4-0A4C-B6C4-612D7AAC5127}"/>
              </a:ext>
            </a:extLst>
          </p:cNvPr>
          <p:cNvSpPr/>
          <p:nvPr/>
        </p:nvSpPr>
        <p:spPr>
          <a:xfrm>
            <a:off x="5734539" y="4819637"/>
            <a:ext cx="1470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E806D-2D11-EC46-8B3A-13D3E8FC8837}"/>
              </a:ext>
            </a:extLst>
          </p:cNvPr>
          <p:cNvSpPr/>
          <p:nvPr/>
        </p:nvSpPr>
        <p:spPr>
          <a:xfrm>
            <a:off x="7836776" y="4819637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BD04E-AAD8-4947-BCF5-68075F9BFB40}"/>
              </a:ext>
            </a:extLst>
          </p:cNvPr>
          <p:cNvSpPr/>
          <p:nvPr/>
        </p:nvSpPr>
        <p:spPr>
          <a:xfrm>
            <a:off x="9901569" y="4808059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7F897F-CC2C-A54A-9465-CBD1976B32F4}"/>
              </a:ext>
            </a:extLst>
          </p:cNvPr>
          <p:cNvCxnSpPr>
            <a:cxnSpLocks/>
          </p:cNvCxnSpPr>
          <p:nvPr/>
        </p:nvCxnSpPr>
        <p:spPr>
          <a:xfrm flipH="1">
            <a:off x="2238704" y="3894316"/>
            <a:ext cx="3605048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88A04C-13D7-2444-A927-66B0363E599E}"/>
              </a:ext>
            </a:extLst>
          </p:cNvPr>
          <p:cNvCxnSpPr>
            <a:cxnSpLocks/>
          </p:cNvCxnSpPr>
          <p:nvPr/>
        </p:nvCxnSpPr>
        <p:spPr>
          <a:xfrm>
            <a:off x="6048376" y="3894316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AFBA50-59B6-5846-AB73-DC4406CC8EAD}"/>
              </a:ext>
            </a:extLst>
          </p:cNvPr>
          <p:cNvCxnSpPr>
            <a:cxnSpLocks/>
          </p:cNvCxnSpPr>
          <p:nvPr/>
        </p:nvCxnSpPr>
        <p:spPr>
          <a:xfrm>
            <a:off x="6048376" y="3894316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98304-C08F-6647-A40A-CB5BB079487C}"/>
              </a:ext>
            </a:extLst>
          </p:cNvPr>
          <p:cNvCxnSpPr>
            <a:cxnSpLocks/>
          </p:cNvCxnSpPr>
          <p:nvPr/>
        </p:nvCxnSpPr>
        <p:spPr>
          <a:xfrm>
            <a:off x="5972668" y="3894316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0FEFAE-3766-684D-B456-DB7CD1E9B2B2}"/>
              </a:ext>
            </a:extLst>
          </p:cNvPr>
          <p:cNvCxnSpPr>
            <a:cxnSpLocks/>
          </p:cNvCxnSpPr>
          <p:nvPr/>
        </p:nvCxnSpPr>
        <p:spPr>
          <a:xfrm flipH="1">
            <a:off x="4376902" y="3898298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3470E50-1711-F64A-B79E-187A8C5740F1}"/>
              </a:ext>
            </a:extLst>
          </p:cNvPr>
          <p:cNvSpPr/>
          <p:nvPr/>
        </p:nvSpPr>
        <p:spPr>
          <a:xfrm>
            <a:off x="5050221" y="1669667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App.vue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237798-9C43-D643-A749-7A0B6BAC4257}"/>
              </a:ext>
            </a:extLst>
          </p:cNvPr>
          <p:cNvCxnSpPr>
            <a:cxnSpLocks/>
          </p:cNvCxnSpPr>
          <p:nvPr/>
        </p:nvCxnSpPr>
        <p:spPr>
          <a:xfrm>
            <a:off x="6106510" y="2584067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2DB9F63-7BCC-E148-A2AA-69EC9BF64762}"/>
              </a:ext>
            </a:extLst>
          </p:cNvPr>
          <p:cNvSpPr/>
          <p:nvPr/>
        </p:nvSpPr>
        <p:spPr>
          <a:xfrm>
            <a:off x="2721850" y="2974127"/>
            <a:ext cx="2049517" cy="9144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9EB9DB-6E35-0046-8253-09BC1649B766}"/>
              </a:ext>
            </a:extLst>
          </p:cNvPr>
          <p:cNvCxnSpPr>
            <a:cxnSpLocks/>
          </p:cNvCxnSpPr>
          <p:nvPr/>
        </p:nvCxnSpPr>
        <p:spPr>
          <a:xfrm flipH="1">
            <a:off x="3746608" y="2584067"/>
            <a:ext cx="2328371" cy="372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35E63D-439D-A24C-AF82-589EB575DDCD}"/>
              </a:ext>
            </a:extLst>
          </p:cNvPr>
          <p:cNvSpPr txBox="1"/>
          <p:nvPr/>
        </p:nvSpPr>
        <p:spPr>
          <a:xfrm>
            <a:off x="8144614" y="3982070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49EB2A-8A5F-F94E-BFB9-B203A111149D}"/>
              </a:ext>
            </a:extLst>
          </p:cNvPr>
          <p:cNvSpPr txBox="1"/>
          <p:nvPr/>
        </p:nvSpPr>
        <p:spPr>
          <a:xfrm>
            <a:off x="3401042" y="2314227"/>
            <a:ext cx="1248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rops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325C5-9A5A-2D40-B6CB-D1D3C73AC631}"/>
              </a:ext>
            </a:extLst>
          </p:cNvPr>
          <p:cNvSpPr txBox="1"/>
          <p:nvPr/>
        </p:nvSpPr>
        <p:spPr>
          <a:xfrm>
            <a:off x="2988468" y="40436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F70535-85B8-054A-B683-D52DE3C17689}"/>
              </a:ext>
            </a:extLst>
          </p:cNvPr>
          <p:cNvSpPr txBox="1"/>
          <p:nvPr/>
        </p:nvSpPr>
        <p:spPr>
          <a:xfrm>
            <a:off x="4229758" y="41964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4CE815-2937-4746-B076-EDF58DF69251}"/>
              </a:ext>
            </a:extLst>
          </p:cNvPr>
          <p:cNvSpPr txBox="1"/>
          <p:nvPr/>
        </p:nvSpPr>
        <p:spPr>
          <a:xfrm>
            <a:off x="5420135" y="4306806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7BF50E-3FA0-DD4D-82DB-9AA3CF19327C}"/>
              </a:ext>
            </a:extLst>
          </p:cNvPr>
          <p:cNvSpPr txBox="1"/>
          <p:nvPr/>
        </p:nvSpPr>
        <p:spPr>
          <a:xfrm>
            <a:off x="6444649" y="41964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</p:spTree>
    <p:extLst>
      <p:ext uri="{BB962C8B-B14F-4D97-AF65-F5344CB8AC3E}">
        <p14:creationId xmlns:p14="http://schemas.microsoft.com/office/powerpoint/2010/main" val="3623396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2876F-CF29-4140-8641-F5CD499CF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F73D43-B047-FB4F-9708-71E3A8A86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8647" y="187932"/>
            <a:ext cx="5509416" cy="6670068"/>
          </a:xfrm>
        </p:spPr>
      </p:pic>
    </p:spTree>
    <p:extLst>
      <p:ext uri="{BB962C8B-B14F-4D97-AF65-F5344CB8AC3E}">
        <p14:creationId xmlns:p14="http://schemas.microsoft.com/office/powerpoint/2010/main" val="289661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521BA-1884-3145-B183-939624669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tesla-</a:t>
            </a:r>
            <a:r>
              <a:rPr lang="en-US" b="1" dirty="0" err="1">
                <a:solidFill>
                  <a:srgbClr val="FF0000"/>
                </a:solidFill>
              </a:rPr>
              <a:t>header.component</a:t>
            </a:r>
            <a:endParaRPr lang="en-US" b="1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590983E-68BE-0F4A-BEEE-95BDC3BC5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Step1 </a:t>
            </a:r>
            <a:r>
              <a:rPr lang="en-US" b="1" dirty="0"/>
              <a:t>Create a </a:t>
            </a:r>
            <a:r>
              <a:rPr lang="en-US" b="1" dirty="0">
                <a:solidFill>
                  <a:srgbClr val="FF0000"/>
                </a:solidFill>
              </a:rPr>
              <a:t>tesla-</a:t>
            </a:r>
            <a:r>
              <a:rPr lang="en-US" b="1" dirty="0" err="1">
                <a:solidFill>
                  <a:srgbClr val="FF0000"/>
                </a:solidFill>
              </a:rPr>
              <a:t>header.component.vue</a:t>
            </a:r>
            <a:r>
              <a:rPr lang="en-US" b="1" dirty="0">
                <a:solidFill>
                  <a:srgbClr val="FF0000"/>
                </a:solidFill>
              </a:rPr>
              <a:t> file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Step 2 </a:t>
            </a:r>
            <a:r>
              <a:rPr lang="en-US" b="1" dirty="0">
                <a:solidFill>
                  <a:srgbClr val="C00000"/>
                </a:solidFill>
              </a:rPr>
              <a:t>Import</a:t>
            </a:r>
            <a:r>
              <a:rPr lang="en-US" b="1" dirty="0"/>
              <a:t> </a:t>
            </a:r>
            <a:r>
              <a:rPr lang="en-US" b="1" dirty="0">
                <a:solidFill>
                  <a:srgbClr val="FF0000"/>
                </a:solidFill>
              </a:rPr>
              <a:t>tesla-</a:t>
            </a:r>
            <a:r>
              <a:rPr lang="en-US" b="1" dirty="0" err="1">
                <a:solidFill>
                  <a:srgbClr val="FF0000"/>
                </a:solidFill>
              </a:rPr>
              <a:t>header.component</a:t>
            </a:r>
            <a:r>
              <a:rPr lang="en-US" b="1" dirty="0">
                <a:solidFill>
                  <a:srgbClr val="FF0000"/>
                </a:solidFill>
              </a:rPr>
              <a:t> in </a:t>
            </a:r>
            <a:r>
              <a:rPr lang="en-US" b="1" dirty="0" err="1"/>
              <a:t>App.vue</a:t>
            </a:r>
            <a:r>
              <a:rPr lang="en-US" b="1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529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521BA-1884-3145-B183-939624669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Huidige</a:t>
            </a:r>
            <a:r>
              <a:rPr lang="en-US" b="1" dirty="0"/>
              <a:t> </a:t>
            </a:r>
            <a:r>
              <a:rPr lang="en-US" b="1" dirty="0" err="1"/>
              <a:t>App.vue</a:t>
            </a:r>
            <a:endParaRPr lang="en-US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6DEEE3-A8B9-FF46-8D5A-78F8A0C83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24011" y="1395840"/>
            <a:ext cx="4943977" cy="5462160"/>
          </a:xfrm>
        </p:spPr>
      </p:pic>
    </p:spTree>
    <p:extLst>
      <p:ext uri="{BB962C8B-B14F-4D97-AF65-F5344CB8AC3E}">
        <p14:creationId xmlns:p14="http://schemas.microsoft.com/office/powerpoint/2010/main" val="3579528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D8FA-4C52-B042-A7D4-01C42E478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Agenda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44044-0063-0743-8FEE-279D452D7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981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BF4D2-EEB1-EF4A-B95A-5B73CCCCC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Step1</a:t>
            </a:r>
            <a:br>
              <a:rPr lang="en-US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tesla-</a:t>
            </a:r>
            <a:r>
              <a:rPr lang="en-US" b="1" dirty="0" err="1">
                <a:solidFill>
                  <a:srgbClr val="FF0000"/>
                </a:solidFill>
              </a:rPr>
              <a:t>header.component.vue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EFDCB1-F4A2-6D44-86A0-736DF26DF8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4602" y="2178187"/>
            <a:ext cx="6410835" cy="388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84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7AA42-AAC8-974B-B3B1-14F90FBD3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069" y="365125"/>
            <a:ext cx="10775731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Step1</a:t>
            </a:r>
            <a:br>
              <a:rPr lang="en-US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4000" b="1" dirty="0">
                <a:solidFill>
                  <a:srgbClr val="FF0000"/>
                </a:solidFill>
              </a:rPr>
              <a:t>tesla-</a:t>
            </a:r>
            <a:r>
              <a:rPr lang="en-US" sz="4000" b="1" dirty="0" err="1">
                <a:solidFill>
                  <a:srgbClr val="FF0000"/>
                </a:solidFill>
              </a:rPr>
              <a:t>header.component.vue</a:t>
            </a:r>
            <a:endParaRPr lang="en-US" sz="4000" b="1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CA544CE-0FF9-5149-A0E1-23C62D3F98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00194" y="1771860"/>
            <a:ext cx="4729028" cy="501256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13FF3D-EC13-494C-8D07-FB46CE9AF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069" y="1792732"/>
            <a:ext cx="5321300" cy="3225800"/>
          </a:xfrm>
          <a:prstGeom prst="rect">
            <a:avLst/>
          </a:prstGeom>
        </p:spPr>
      </p:pic>
      <p:sp>
        <p:nvSpPr>
          <p:cNvPr id="12" name="Striped Right Arrow 11">
            <a:extLst>
              <a:ext uri="{FF2B5EF4-FFF2-40B4-BE49-F238E27FC236}">
                <a16:creationId xmlns:a16="http://schemas.microsoft.com/office/drawing/2014/main" id="{ECD7E7D5-F6F1-F747-81EB-A6B1B7C53509}"/>
              </a:ext>
            </a:extLst>
          </p:cNvPr>
          <p:cNvSpPr/>
          <p:nvPr/>
        </p:nvSpPr>
        <p:spPr>
          <a:xfrm>
            <a:off x="5899369" y="3163316"/>
            <a:ext cx="978408" cy="48463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425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5EB8-6C29-9F47-ACF4-C6F41811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1" y="34410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Components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C7A5-5696-B841-BDE8-C6E2E30D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11" y="2177297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32ED-A767-5146-87C9-0C1FCAF163AC}"/>
              </a:ext>
            </a:extLst>
          </p:cNvPr>
          <p:cNvSpPr/>
          <p:nvPr/>
        </p:nvSpPr>
        <p:spPr>
          <a:xfrm>
            <a:off x="5081752" y="2956760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4F6D9-504B-954C-BB33-CB82E0F3EE23}"/>
              </a:ext>
            </a:extLst>
          </p:cNvPr>
          <p:cNvSpPr/>
          <p:nvPr/>
        </p:nvSpPr>
        <p:spPr>
          <a:xfrm>
            <a:off x="1690852" y="4808059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9C91A4-18B5-2F41-AF22-D7DFB05B7DE9}"/>
              </a:ext>
            </a:extLst>
          </p:cNvPr>
          <p:cNvSpPr/>
          <p:nvPr/>
        </p:nvSpPr>
        <p:spPr>
          <a:xfrm>
            <a:off x="3746609" y="4819637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7539D-B6B4-0A4C-B6C4-612D7AAC5127}"/>
              </a:ext>
            </a:extLst>
          </p:cNvPr>
          <p:cNvSpPr/>
          <p:nvPr/>
        </p:nvSpPr>
        <p:spPr>
          <a:xfrm>
            <a:off x="5734539" y="4819637"/>
            <a:ext cx="1470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E806D-2D11-EC46-8B3A-13D3E8FC8837}"/>
              </a:ext>
            </a:extLst>
          </p:cNvPr>
          <p:cNvSpPr/>
          <p:nvPr/>
        </p:nvSpPr>
        <p:spPr>
          <a:xfrm>
            <a:off x="7836776" y="4819637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BD04E-AAD8-4947-BCF5-68075F9BFB40}"/>
              </a:ext>
            </a:extLst>
          </p:cNvPr>
          <p:cNvSpPr/>
          <p:nvPr/>
        </p:nvSpPr>
        <p:spPr>
          <a:xfrm>
            <a:off x="9901569" y="4808059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7F897F-CC2C-A54A-9465-CBD1976B32F4}"/>
              </a:ext>
            </a:extLst>
          </p:cNvPr>
          <p:cNvCxnSpPr>
            <a:cxnSpLocks/>
          </p:cNvCxnSpPr>
          <p:nvPr/>
        </p:nvCxnSpPr>
        <p:spPr>
          <a:xfrm flipH="1">
            <a:off x="2238704" y="3894316"/>
            <a:ext cx="3605048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88A04C-13D7-2444-A927-66B0363E599E}"/>
              </a:ext>
            </a:extLst>
          </p:cNvPr>
          <p:cNvCxnSpPr>
            <a:cxnSpLocks/>
          </p:cNvCxnSpPr>
          <p:nvPr/>
        </p:nvCxnSpPr>
        <p:spPr>
          <a:xfrm>
            <a:off x="6048376" y="3894316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AFBA50-59B6-5846-AB73-DC4406CC8EAD}"/>
              </a:ext>
            </a:extLst>
          </p:cNvPr>
          <p:cNvCxnSpPr>
            <a:cxnSpLocks/>
          </p:cNvCxnSpPr>
          <p:nvPr/>
        </p:nvCxnSpPr>
        <p:spPr>
          <a:xfrm>
            <a:off x="6048376" y="3894316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98304-C08F-6647-A40A-CB5BB079487C}"/>
              </a:ext>
            </a:extLst>
          </p:cNvPr>
          <p:cNvCxnSpPr>
            <a:cxnSpLocks/>
          </p:cNvCxnSpPr>
          <p:nvPr/>
        </p:nvCxnSpPr>
        <p:spPr>
          <a:xfrm>
            <a:off x="5972668" y="3894316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0FEFAE-3766-684D-B456-DB7CD1E9B2B2}"/>
              </a:ext>
            </a:extLst>
          </p:cNvPr>
          <p:cNvCxnSpPr>
            <a:cxnSpLocks/>
          </p:cNvCxnSpPr>
          <p:nvPr/>
        </p:nvCxnSpPr>
        <p:spPr>
          <a:xfrm flipH="1">
            <a:off x="4376902" y="3898298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3470E50-1711-F64A-B79E-187A8C5740F1}"/>
              </a:ext>
            </a:extLst>
          </p:cNvPr>
          <p:cNvSpPr/>
          <p:nvPr/>
        </p:nvSpPr>
        <p:spPr>
          <a:xfrm>
            <a:off x="5050221" y="1669667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App.vue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237798-9C43-D643-A749-7A0B6BAC4257}"/>
              </a:ext>
            </a:extLst>
          </p:cNvPr>
          <p:cNvCxnSpPr>
            <a:cxnSpLocks/>
          </p:cNvCxnSpPr>
          <p:nvPr/>
        </p:nvCxnSpPr>
        <p:spPr>
          <a:xfrm>
            <a:off x="6106510" y="2584067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2DB9F63-7BCC-E148-A2AA-69EC9BF64762}"/>
              </a:ext>
            </a:extLst>
          </p:cNvPr>
          <p:cNvSpPr/>
          <p:nvPr/>
        </p:nvSpPr>
        <p:spPr>
          <a:xfrm>
            <a:off x="2721850" y="2974127"/>
            <a:ext cx="2049517" cy="9144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9EB9DB-6E35-0046-8253-09BC1649B766}"/>
              </a:ext>
            </a:extLst>
          </p:cNvPr>
          <p:cNvCxnSpPr>
            <a:cxnSpLocks/>
          </p:cNvCxnSpPr>
          <p:nvPr/>
        </p:nvCxnSpPr>
        <p:spPr>
          <a:xfrm flipH="1">
            <a:off x="3746608" y="2584067"/>
            <a:ext cx="2328371" cy="372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35E63D-439D-A24C-AF82-589EB575DDCD}"/>
              </a:ext>
            </a:extLst>
          </p:cNvPr>
          <p:cNvSpPr txBox="1"/>
          <p:nvPr/>
        </p:nvSpPr>
        <p:spPr>
          <a:xfrm>
            <a:off x="8144614" y="3982070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49EB2A-8A5F-F94E-BFB9-B203A111149D}"/>
              </a:ext>
            </a:extLst>
          </p:cNvPr>
          <p:cNvSpPr txBox="1"/>
          <p:nvPr/>
        </p:nvSpPr>
        <p:spPr>
          <a:xfrm>
            <a:off x="3401042" y="2314227"/>
            <a:ext cx="1248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rops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“greeting”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325C5-9A5A-2D40-B6CB-D1D3C73AC631}"/>
              </a:ext>
            </a:extLst>
          </p:cNvPr>
          <p:cNvSpPr txBox="1"/>
          <p:nvPr/>
        </p:nvSpPr>
        <p:spPr>
          <a:xfrm>
            <a:off x="2988468" y="40436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F70535-85B8-054A-B683-D52DE3C17689}"/>
              </a:ext>
            </a:extLst>
          </p:cNvPr>
          <p:cNvSpPr txBox="1"/>
          <p:nvPr/>
        </p:nvSpPr>
        <p:spPr>
          <a:xfrm>
            <a:off x="4229758" y="41964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4CE815-2937-4746-B076-EDF58DF69251}"/>
              </a:ext>
            </a:extLst>
          </p:cNvPr>
          <p:cNvSpPr txBox="1"/>
          <p:nvPr/>
        </p:nvSpPr>
        <p:spPr>
          <a:xfrm>
            <a:off x="5420135" y="4306806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7BF50E-3FA0-DD4D-82DB-9AA3CF19327C}"/>
              </a:ext>
            </a:extLst>
          </p:cNvPr>
          <p:cNvSpPr txBox="1"/>
          <p:nvPr/>
        </p:nvSpPr>
        <p:spPr>
          <a:xfrm>
            <a:off x="6444649" y="41964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</p:spTree>
    <p:extLst>
      <p:ext uri="{BB962C8B-B14F-4D97-AF65-F5344CB8AC3E}">
        <p14:creationId xmlns:p14="http://schemas.microsoft.com/office/powerpoint/2010/main" val="2954688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DBDD3-2C24-D94C-8813-065C1E111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Step 2</a:t>
            </a:r>
            <a:br>
              <a:rPr lang="en-US" b="1" dirty="0"/>
            </a:br>
            <a:r>
              <a:rPr lang="en-US" b="1" dirty="0"/>
              <a:t> </a:t>
            </a:r>
            <a:r>
              <a:rPr lang="en-US" b="1" i="1" dirty="0">
                <a:solidFill>
                  <a:srgbClr val="C00000"/>
                </a:solidFill>
              </a:rPr>
              <a:t>Import</a:t>
            </a:r>
            <a:r>
              <a:rPr lang="en-US" b="1" i="1" dirty="0"/>
              <a:t> </a:t>
            </a:r>
            <a:r>
              <a:rPr lang="en-US" b="1" dirty="0">
                <a:solidFill>
                  <a:srgbClr val="FF0000"/>
                </a:solidFill>
              </a:rPr>
              <a:t>tesla-</a:t>
            </a:r>
            <a:r>
              <a:rPr lang="en-US" b="1" dirty="0" err="1">
                <a:solidFill>
                  <a:srgbClr val="FF0000"/>
                </a:solidFill>
              </a:rPr>
              <a:t>header.component</a:t>
            </a:r>
            <a:r>
              <a:rPr lang="en-US" b="1" dirty="0">
                <a:solidFill>
                  <a:srgbClr val="FF0000"/>
                </a:solidFill>
              </a:rPr>
              <a:t> in </a:t>
            </a:r>
            <a:r>
              <a:rPr lang="en-US" b="1" dirty="0" err="1"/>
              <a:t>App.vue</a:t>
            </a:r>
            <a:r>
              <a:rPr lang="en-US" b="1" dirty="0"/>
              <a:t>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133DA3F-703E-C14D-BFE3-FBEA33138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9115" y="2247738"/>
            <a:ext cx="4894685" cy="4602697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6900BE-DEAD-CA42-A5BD-C4A1BB911AA3}"/>
              </a:ext>
            </a:extLst>
          </p:cNvPr>
          <p:cNvSpPr txBox="1"/>
          <p:nvPr/>
        </p:nvSpPr>
        <p:spPr>
          <a:xfrm>
            <a:off x="2963918" y="1870841"/>
            <a:ext cx="546538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Old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41F856-2521-1841-AF31-2A9ADE0466AF}"/>
              </a:ext>
            </a:extLst>
          </p:cNvPr>
          <p:cNvSpPr txBox="1"/>
          <p:nvPr/>
        </p:nvSpPr>
        <p:spPr>
          <a:xfrm>
            <a:off x="8497614" y="1870841"/>
            <a:ext cx="719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New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AB73701-C65C-584E-963C-D1E9FA22C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207" y="2240173"/>
            <a:ext cx="4170498" cy="460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750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8">
            <a:extLst>
              <a:ext uri="{FF2B5EF4-FFF2-40B4-BE49-F238E27FC236}">
                <a16:creationId xmlns:a16="http://schemas.microsoft.com/office/drawing/2014/main" id="{B3AAC2DA-3C94-1F4E-87B3-B9B1E43F1E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02734"/>
            <a:ext cx="10905066" cy="545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67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5EB8-6C29-9F47-ACF4-C6F41811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1" y="34410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Components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C7A5-5696-B841-BDE8-C6E2E30D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11" y="2177297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32ED-A767-5146-87C9-0C1FCAF163AC}"/>
              </a:ext>
            </a:extLst>
          </p:cNvPr>
          <p:cNvSpPr/>
          <p:nvPr/>
        </p:nvSpPr>
        <p:spPr>
          <a:xfrm>
            <a:off x="5081752" y="2956760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4F6D9-504B-954C-BB33-CB82E0F3EE23}"/>
              </a:ext>
            </a:extLst>
          </p:cNvPr>
          <p:cNvSpPr/>
          <p:nvPr/>
        </p:nvSpPr>
        <p:spPr>
          <a:xfrm>
            <a:off x="1690852" y="4808059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9C91A4-18B5-2F41-AF22-D7DFB05B7DE9}"/>
              </a:ext>
            </a:extLst>
          </p:cNvPr>
          <p:cNvSpPr/>
          <p:nvPr/>
        </p:nvSpPr>
        <p:spPr>
          <a:xfrm>
            <a:off x="3746609" y="4819637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7539D-B6B4-0A4C-B6C4-612D7AAC5127}"/>
              </a:ext>
            </a:extLst>
          </p:cNvPr>
          <p:cNvSpPr/>
          <p:nvPr/>
        </p:nvSpPr>
        <p:spPr>
          <a:xfrm>
            <a:off x="5734539" y="4819637"/>
            <a:ext cx="1470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E806D-2D11-EC46-8B3A-13D3E8FC8837}"/>
              </a:ext>
            </a:extLst>
          </p:cNvPr>
          <p:cNvSpPr/>
          <p:nvPr/>
        </p:nvSpPr>
        <p:spPr>
          <a:xfrm>
            <a:off x="7836776" y="4819637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BD04E-AAD8-4947-BCF5-68075F9BFB40}"/>
              </a:ext>
            </a:extLst>
          </p:cNvPr>
          <p:cNvSpPr/>
          <p:nvPr/>
        </p:nvSpPr>
        <p:spPr>
          <a:xfrm>
            <a:off x="9901569" y="4808059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7F897F-CC2C-A54A-9465-CBD1976B32F4}"/>
              </a:ext>
            </a:extLst>
          </p:cNvPr>
          <p:cNvCxnSpPr>
            <a:cxnSpLocks/>
          </p:cNvCxnSpPr>
          <p:nvPr/>
        </p:nvCxnSpPr>
        <p:spPr>
          <a:xfrm flipH="1">
            <a:off x="2238704" y="3894316"/>
            <a:ext cx="3605048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88A04C-13D7-2444-A927-66B0363E599E}"/>
              </a:ext>
            </a:extLst>
          </p:cNvPr>
          <p:cNvCxnSpPr>
            <a:cxnSpLocks/>
          </p:cNvCxnSpPr>
          <p:nvPr/>
        </p:nvCxnSpPr>
        <p:spPr>
          <a:xfrm>
            <a:off x="6048376" y="3894316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AFBA50-59B6-5846-AB73-DC4406CC8EAD}"/>
              </a:ext>
            </a:extLst>
          </p:cNvPr>
          <p:cNvCxnSpPr>
            <a:cxnSpLocks/>
          </p:cNvCxnSpPr>
          <p:nvPr/>
        </p:nvCxnSpPr>
        <p:spPr>
          <a:xfrm>
            <a:off x="6048376" y="3894316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98304-C08F-6647-A40A-CB5BB079487C}"/>
              </a:ext>
            </a:extLst>
          </p:cNvPr>
          <p:cNvCxnSpPr>
            <a:cxnSpLocks/>
          </p:cNvCxnSpPr>
          <p:nvPr/>
        </p:nvCxnSpPr>
        <p:spPr>
          <a:xfrm>
            <a:off x="5972668" y="3894316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0FEFAE-3766-684D-B456-DB7CD1E9B2B2}"/>
              </a:ext>
            </a:extLst>
          </p:cNvPr>
          <p:cNvCxnSpPr>
            <a:cxnSpLocks/>
          </p:cNvCxnSpPr>
          <p:nvPr/>
        </p:nvCxnSpPr>
        <p:spPr>
          <a:xfrm flipH="1">
            <a:off x="4376902" y="3898298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3470E50-1711-F64A-B79E-187A8C5740F1}"/>
              </a:ext>
            </a:extLst>
          </p:cNvPr>
          <p:cNvSpPr/>
          <p:nvPr/>
        </p:nvSpPr>
        <p:spPr>
          <a:xfrm>
            <a:off x="5050221" y="1669667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App.vue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237798-9C43-D643-A749-7A0B6BAC4257}"/>
              </a:ext>
            </a:extLst>
          </p:cNvPr>
          <p:cNvCxnSpPr>
            <a:cxnSpLocks/>
          </p:cNvCxnSpPr>
          <p:nvPr/>
        </p:nvCxnSpPr>
        <p:spPr>
          <a:xfrm>
            <a:off x="6106510" y="2584067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2DB9F63-7BCC-E148-A2AA-69EC9BF64762}"/>
              </a:ext>
            </a:extLst>
          </p:cNvPr>
          <p:cNvSpPr/>
          <p:nvPr/>
        </p:nvSpPr>
        <p:spPr>
          <a:xfrm>
            <a:off x="2721850" y="2974127"/>
            <a:ext cx="2049517" cy="9144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9EB9DB-6E35-0046-8253-09BC1649B766}"/>
              </a:ext>
            </a:extLst>
          </p:cNvPr>
          <p:cNvCxnSpPr>
            <a:cxnSpLocks/>
          </p:cNvCxnSpPr>
          <p:nvPr/>
        </p:nvCxnSpPr>
        <p:spPr>
          <a:xfrm flipH="1">
            <a:off x="3746608" y="2584067"/>
            <a:ext cx="2328371" cy="372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35E63D-439D-A24C-AF82-589EB575DDCD}"/>
              </a:ext>
            </a:extLst>
          </p:cNvPr>
          <p:cNvSpPr txBox="1"/>
          <p:nvPr/>
        </p:nvSpPr>
        <p:spPr>
          <a:xfrm>
            <a:off x="8144614" y="3982070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49EB2A-8A5F-F94E-BFB9-B203A111149D}"/>
              </a:ext>
            </a:extLst>
          </p:cNvPr>
          <p:cNvSpPr txBox="1"/>
          <p:nvPr/>
        </p:nvSpPr>
        <p:spPr>
          <a:xfrm>
            <a:off x="3401042" y="2314227"/>
            <a:ext cx="1248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rops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“greeting”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325C5-9A5A-2D40-B6CB-D1D3C73AC631}"/>
              </a:ext>
            </a:extLst>
          </p:cNvPr>
          <p:cNvSpPr txBox="1"/>
          <p:nvPr/>
        </p:nvSpPr>
        <p:spPr>
          <a:xfrm>
            <a:off x="2988468" y="40436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F70535-85B8-054A-B683-D52DE3C17689}"/>
              </a:ext>
            </a:extLst>
          </p:cNvPr>
          <p:cNvSpPr txBox="1"/>
          <p:nvPr/>
        </p:nvSpPr>
        <p:spPr>
          <a:xfrm>
            <a:off x="4229758" y="41964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4CE815-2937-4746-B076-EDF58DF69251}"/>
              </a:ext>
            </a:extLst>
          </p:cNvPr>
          <p:cNvSpPr txBox="1"/>
          <p:nvPr/>
        </p:nvSpPr>
        <p:spPr>
          <a:xfrm>
            <a:off x="5420135" y="4306806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7BF50E-3FA0-DD4D-82DB-9AA3CF19327C}"/>
              </a:ext>
            </a:extLst>
          </p:cNvPr>
          <p:cNvSpPr txBox="1"/>
          <p:nvPr/>
        </p:nvSpPr>
        <p:spPr>
          <a:xfrm>
            <a:off x="6444649" y="41964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</p:spTree>
    <p:extLst>
      <p:ext uri="{BB962C8B-B14F-4D97-AF65-F5344CB8AC3E}">
        <p14:creationId xmlns:p14="http://schemas.microsoft.com/office/powerpoint/2010/main" val="150803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F6A6D-F59D-5E4C-A049-E1E4CC882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Pass Props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7D36F-5859-8D43-87D3-EB2A879AD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b="1" dirty="0"/>
              <a:t>&lt;tesla-header </a:t>
            </a:r>
            <a:r>
              <a:rPr lang="en-US" b="1" dirty="0">
                <a:solidFill>
                  <a:srgbClr val="C00000"/>
                </a:solidFill>
              </a:rPr>
              <a:t>:greeting</a:t>
            </a:r>
            <a:r>
              <a:rPr lang="en-US" b="1" dirty="0"/>
              <a:t>= “greetings” /&gt;</a:t>
            </a:r>
          </a:p>
        </p:txBody>
      </p:sp>
    </p:spTree>
    <p:extLst>
      <p:ext uri="{BB962C8B-B14F-4D97-AF65-F5344CB8AC3E}">
        <p14:creationId xmlns:p14="http://schemas.microsoft.com/office/powerpoint/2010/main" val="3428509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5EB8-6C29-9F47-ACF4-C6F41811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1" y="34410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Emit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C7A5-5696-B841-BDE8-C6E2E30D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11" y="2177297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32ED-A767-5146-87C9-0C1FCAF163AC}"/>
              </a:ext>
            </a:extLst>
          </p:cNvPr>
          <p:cNvSpPr/>
          <p:nvPr/>
        </p:nvSpPr>
        <p:spPr>
          <a:xfrm>
            <a:off x="5081752" y="2956760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4F6D9-504B-954C-BB33-CB82E0F3EE23}"/>
              </a:ext>
            </a:extLst>
          </p:cNvPr>
          <p:cNvSpPr/>
          <p:nvPr/>
        </p:nvSpPr>
        <p:spPr>
          <a:xfrm>
            <a:off x="1690852" y="4808059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9C91A4-18B5-2F41-AF22-D7DFB05B7DE9}"/>
              </a:ext>
            </a:extLst>
          </p:cNvPr>
          <p:cNvSpPr/>
          <p:nvPr/>
        </p:nvSpPr>
        <p:spPr>
          <a:xfrm>
            <a:off x="3746609" y="4819637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7539D-B6B4-0A4C-B6C4-612D7AAC5127}"/>
              </a:ext>
            </a:extLst>
          </p:cNvPr>
          <p:cNvSpPr/>
          <p:nvPr/>
        </p:nvSpPr>
        <p:spPr>
          <a:xfrm>
            <a:off x="5734539" y="4819637"/>
            <a:ext cx="1470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E806D-2D11-EC46-8B3A-13D3E8FC8837}"/>
              </a:ext>
            </a:extLst>
          </p:cNvPr>
          <p:cNvSpPr/>
          <p:nvPr/>
        </p:nvSpPr>
        <p:spPr>
          <a:xfrm>
            <a:off x="7836776" y="4819637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BD04E-AAD8-4947-BCF5-68075F9BFB40}"/>
              </a:ext>
            </a:extLst>
          </p:cNvPr>
          <p:cNvSpPr/>
          <p:nvPr/>
        </p:nvSpPr>
        <p:spPr>
          <a:xfrm>
            <a:off x="9901569" y="4808059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7F897F-CC2C-A54A-9465-CBD1976B32F4}"/>
              </a:ext>
            </a:extLst>
          </p:cNvPr>
          <p:cNvCxnSpPr>
            <a:cxnSpLocks/>
          </p:cNvCxnSpPr>
          <p:nvPr/>
        </p:nvCxnSpPr>
        <p:spPr>
          <a:xfrm flipH="1">
            <a:off x="2238704" y="3894316"/>
            <a:ext cx="3605048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88A04C-13D7-2444-A927-66B0363E599E}"/>
              </a:ext>
            </a:extLst>
          </p:cNvPr>
          <p:cNvCxnSpPr>
            <a:cxnSpLocks/>
          </p:cNvCxnSpPr>
          <p:nvPr/>
        </p:nvCxnSpPr>
        <p:spPr>
          <a:xfrm>
            <a:off x="6048376" y="3894316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AFBA50-59B6-5846-AB73-DC4406CC8EAD}"/>
              </a:ext>
            </a:extLst>
          </p:cNvPr>
          <p:cNvCxnSpPr>
            <a:cxnSpLocks/>
          </p:cNvCxnSpPr>
          <p:nvPr/>
        </p:nvCxnSpPr>
        <p:spPr>
          <a:xfrm>
            <a:off x="6048376" y="3894316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98304-C08F-6647-A40A-CB5BB079487C}"/>
              </a:ext>
            </a:extLst>
          </p:cNvPr>
          <p:cNvCxnSpPr>
            <a:cxnSpLocks/>
          </p:cNvCxnSpPr>
          <p:nvPr/>
        </p:nvCxnSpPr>
        <p:spPr>
          <a:xfrm>
            <a:off x="5972668" y="3894316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0FEFAE-3766-684D-B456-DB7CD1E9B2B2}"/>
              </a:ext>
            </a:extLst>
          </p:cNvPr>
          <p:cNvCxnSpPr>
            <a:cxnSpLocks/>
          </p:cNvCxnSpPr>
          <p:nvPr/>
        </p:nvCxnSpPr>
        <p:spPr>
          <a:xfrm flipH="1">
            <a:off x="4376902" y="3898298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3470E50-1711-F64A-B79E-187A8C5740F1}"/>
              </a:ext>
            </a:extLst>
          </p:cNvPr>
          <p:cNvSpPr/>
          <p:nvPr/>
        </p:nvSpPr>
        <p:spPr>
          <a:xfrm>
            <a:off x="5050221" y="1669667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App.vue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237798-9C43-D643-A749-7A0B6BAC4257}"/>
              </a:ext>
            </a:extLst>
          </p:cNvPr>
          <p:cNvCxnSpPr>
            <a:cxnSpLocks/>
          </p:cNvCxnSpPr>
          <p:nvPr/>
        </p:nvCxnSpPr>
        <p:spPr>
          <a:xfrm>
            <a:off x="6106510" y="2584067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2DB9F63-7BCC-E148-A2AA-69EC9BF64762}"/>
              </a:ext>
            </a:extLst>
          </p:cNvPr>
          <p:cNvSpPr/>
          <p:nvPr/>
        </p:nvSpPr>
        <p:spPr>
          <a:xfrm>
            <a:off x="2721850" y="2974127"/>
            <a:ext cx="2049517" cy="9144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9EB9DB-6E35-0046-8253-09BC1649B766}"/>
              </a:ext>
            </a:extLst>
          </p:cNvPr>
          <p:cNvCxnSpPr>
            <a:cxnSpLocks/>
          </p:cNvCxnSpPr>
          <p:nvPr/>
        </p:nvCxnSpPr>
        <p:spPr>
          <a:xfrm flipH="1">
            <a:off x="3746608" y="2584067"/>
            <a:ext cx="2328371" cy="372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35E63D-439D-A24C-AF82-589EB575DDCD}"/>
              </a:ext>
            </a:extLst>
          </p:cNvPr>
          <p:cNvSpPr txBox="1"/>
          <p:nvPr/>
        </p:nvSpPr>
        <p:spPr>
          <a:xfrm>
            <a:off x="8144614" y="3982070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49EB2A-8A5F-F94E-BFB9-B203A111149D}"/>
              </a:ext>
            </a:extLst>
          </p:cNvPr>
          <p:cNvSpPr txBox="1"/>
          <p:nvPr/>
        </p:nvSpPr>
        <p:spPr>
          <a:xfrm>
            <a:off x="3401042" y="2314227"/>
            <a:ext cx="1248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rops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“greeting”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325C5-9A5A-2D40-B6CB-D1D3C73AC631}"/>
              </a:ext>
            </a:extLst>
          </p:cNvPr>
          <p:cNvSpPr txBox="1"/>
          <p:nvPr/>
        </p:nvSpPr>
        <p:spPr>
          <a:xfrm>
            <a:off x="2988468" y="40436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F70535-85B8-054A-B683-D52DE3C17689}"/>
              </a:ext>
            </a:extLst>
          </p:cNvPr>
          <p:cNvSpPr txBox="1"/>
          <p:nvPr/>
        </p:nvSpPr>
        <p:spPr>
          <a:xfrm>
            <a:off x="4229758" y="41964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4CE815-2937-4746-B076-EDF58DF69251}"/>
              </a:ext>
            </a:extLst>
          </p:cNvPr>
          <p:cNvSpPr txBox="1"/>
          <p:nvPr/>
        </p:nvSpPr>
        <p:spPr>
          <a:xfrm>
            <a:off x="5420135" y="4306806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7BF50E-3FA0-DD4D-82DB-9AA3CF19327C}"/>
              </a:ext>
            </a:extLst>
          </p:cNvPr>
          <p:cNvSpPr txBox="1"/>
          <p:nvPr/>
        </p:nvSpPr>
        <p:spPr>
          <a:xfrm>
            <a:off x="6444649" y="41964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1D68176-2088-5E44-909C-68DBBF4CDFD3}"/>
              </a:ext>
            </a:extLst>
          </p:cNvPr>
          <p:cNvCxnSpPr>
            <a:cxnSpLocks/>
          </p:cNvCxnSpPr>
          <p:nvPr/>
        </p:nvCxnSpPr>
        <p:spPr>
          <a:xfrm flipH="1" flipV="1">
            <a:off x="7155493" y="3413960"/>
            <a:ext cx="3670162" cy="13484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85D81D3-8023-074E-9970-BE0D1114829B}"/>
              </a:ext>
            </a:extLst>
          </p:cNvPr>
          <p:cNvSpPr txBox="1"/>
          <p:nvPr/>
        </p:nvSpPr>
        <p:spPr>
          <a:xfrm>
            <a:off x="8238386" y="3431327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emit</a:t>
            </a:r>
          </a:p>
        </p:txBody>
      </p:sp>
    </p:spTree>
    <p:extLst>
      <p:ext uri="{BB962C8B-B14F-4D97-AF65-F5344CB8AC3E}">
        <p14:creationId xmlns:p14="http://schemas.microsoft.com/office/powerpoint/2010/main" val="27998150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3F0A6-4F50-AC4D-B73A-3B3C23991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Emit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DA847-54A3-9746-9890-4267959DD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727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D46-42A7-B445-9264-D56E2CDA4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Tesla Battery Component </a:t>
            </a:r>
            <a:br>
              <a:rPr lang="en-US" b="1" dirty="0"/>
            </a:br>
            <a:r>
              <a:rPr lang="en-US" b="1" dirty="0"/>
              <a:t>(</a:t>
            </a:r>
            <a:r>
              <a:rPr lang="en-US" b="1" dirty="0">
                <a:solidFill>
                  <a:schemeClr val="accent2"/>
                </a:solidFill>
              </a:rPr>
              <a:t>Container component</a:t>
            </a:r>
            <a:r>
              <a:rPr lang="en-US" b="1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863064-F897-BD4C-B72B-53E3CC4E0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58" y="1816935"/>
            <a:ext cx="5059735" cy="5041065"/>
          </a:xfrm>
        </p:spPr>
      </p:pic>
    </p:spTree>
    <p:extLst>
      <p:ext uri="{BB962C8B-B14F-4D97-AF65-F5344CB8AC3E}">
        <p14:creationId xmlns:p14="http://schemas.microsoft.com/office/powerpoint/2010/main" val="2596705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A2368-7323-1343-8B9B-9644C7D71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996A4-E432-634E-9F50-72B0E4F34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Component based</a:t>
            </a:r>
            <a:endParaRPr lang="en-US" b="0" dirty="0">
              <a:effectLst/>
            </a:endParaRPr>
          </a:p>
          <a:p>
            <a:pPr marL="0" indent="0" algn="ctr">
              <a:buNone/>
            </a:pPr>
            <a:br>
              <a:rPr lang="en-US" b="0" dirty="0">
                <a:effectLst/>
              </a:rPr>
            </a:br>
            <a:r>
              <a:rPr lang="en-US" b="1" dirty="0"/>
              <a:t>Focused on the view layer (</a:t>
            </a:r>
            <a:r>
              <a:rPr lang="en-US" b="1" i="1" dirty="0"/>
              <a:t>all browsers</a:t>
            </a:r>
            <a:r>
              <a:rPr lang="en-US" b="1" dirty="0"/>
              <a:t>)</a:t>
            </a:r>
            <a:endParaRPr lang="en-US" b="0" dirty="0">
              <a:effectLst/>
            </a:endParaRPr>
          </a:p>
          <a:p>
            <a:pPr marL="0" indent="0" algn="ctr">
              <a:buNone/>
            </a:pPr>
            <a:br>
              <a:rPr lang="en-US" b="0" dirty="0">
                <a:effectLst/>
              </a:rPr>
            </a:br>
            <a:r>
              <a:rPr lang="en-US" b="1" dirty="0"/>
              <a:t>Integration with Angular or React</a:t>
            </a:r>
            <a:endParaRPr lang="en-US" b="0" dirty="0">
              <a:effectLst/>
            </a:endParaRPr>
          </a:p>
          <a:p>
            <a:pPr marL="0" indent="0" algn="ctr">
              <a:buNone/>
            </a:pPr>
            <a:br>
              <a:rPr lang="en-US" b="0" dirty="0">
                <a:effectLst/>
              </a:rPr>
            </a:br>
            <a:r>
              <a:rPr lang="en-US" b="1" dirty="0"/>
              <a:t>Small and compact (21 </a:t>
            </a:r>
            <a:r>
              <a:rPr lang="en-US" b="1" dirty="0" err="1"/>
              <a:t>Kb</a:t>
            </a:r>
            <a:r>
              <a:rPr lang="en-US" b="1" dirty="0"/>
              <a:t>)</a:t>
            </a:r>
            <a:endParaRPr lang="en-US" b="0" dirty="0">
              <a:effectLst/>
            </a:endParaRPr>
          </a:p>
          <a:p>
            <a:pPr marL="0" indent="0" algn="ctr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3A1F1D-BC2C-DB4A-9304-5B5D86046666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069904-C015-9E4F-9325-0F64657AC884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8E9F43-B786-6E4B-8E58-7F67BC8B3797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307209-A455-B845-B385-B2920DE0F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538" y="365125"/>
            <a:ext cx="1317262" cy="1317262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CB60DC82-1BD5-E144-9355-45E699CB5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778" y="1967200"/>
            <a:ext cx="2282324" cy="8830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FBD96F-110C-A849-AA3E-9471B8C9C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7116" y="3673338"/>
            <a:ext cx="1127291" cy="845469"/>
          </a:xfrm>
          <a:prstGeom prst="rect">
            <a:avLst/>
          </a:prstGeom>
        </p:spPr>
      </p:pic>
      <p:pic>
        <p:nvPicPr>
          <p:cNvPr id="11" name="Afbeelding 3">
            <a:extLst>
              <a:ext uri="{FF2B5EF4-FFF2-40B4-BE49-F238E27FC236}">
                <a16:creationId xmlns:a16="http://schemas.microsoft.com/office/drawing/2014/main" id="{B31C77D3-5A58-D049-A8B9-EBC125A849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568" y="3613667"/>
            <a:ext cx="905140" cy="90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00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F0820-C050-1940-A695-0C3EFBDA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Tesla Battery Component (</a:t>
            </a:r>
            <a:r>
              <a:rPr lang="en-US" b="1" dirty="0">
                <a:solidFill>
                  <a:srgbClr val="FF0000"/>
                </a:solidFill>
              </a:rPr>
              <a:t>template</a:t>
            </a:r>
            <a:r>
              <a:rPr lang="en-US" b="1" dirty="0"/>
              <a:t>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13FB1D-0EE7-3843-81CF-9B96F9B97D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788" y="1825625"/>
            <a:ext cx="9208423" cy="4351338"/>
          </a:xfrm>
        </p:spPr>
      </p:pic>
    </p:spTree>
    <p:extLst>
      <p:ext uri="{BB962C8B-B14F-4D97-AF65-F5344CB8AC3E}">
        <p14:creationId xmlns:p14="http://schemas.microsoft.com/office/powerpoint/2010/main" val="5980610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FA0CD-DB2F-F84D-8C54-FF43FDDBE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TeslaCar</a:t>
            </a:r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99F2B0-AF2A-AF40-B5E3-CE2BDF79E1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9324" y="1545021"/>
            <a:ext cx="8573351" cy="5150070"/>
          </a:xfrm>
        </p:spPr>
      </p:pic>
    </p:spTree>
    <p:extLst>
      <p:ext uri="{BB962C8B-B14F-4D97-AF65-F5344CB8AC3E}">
        <p14:creationId xmlns:p14="http://schemas.microsoft.com/office/powerpoint/2010/main" val="1930084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4CED-F841-BE49-9EAB-5F30F307C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/>
            </a:br>
            <a:br>
              <a:rPr lang="en-US" b="1" dirty="0"/>
            </a:br>
            <a:r>
              <a:rPr lang="en-US" b="1" dirty="0"/>
              <a:t>Data service =&gt; </a:t>
            </a:r>
            <a:r>
              <a:rPr lang="en-US" b="1" dirty="0" err="1">
                <a:solidFill>
                  <a:srgbClr val="FF0000"/>
                </a:solidFill>
              </a:rPr>
              <a:t>TeslaBattery.service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F8B01-110E-7B4E-A911-C0E775672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Structure data:</a:t>
            </a:r>
          </a:p>
          <a:p>
            <a:endParaRPr lang="en-US" dirty="0"/>
          </a:p>
          <a:p>
            <a:r>
              <a:rPr lang="en-US" b="1" dirty="0"/>
              <a:t>Models –&gt; wheels – climate – speed - </a:t>
            </a:r>
            <a:r>
              <a:rPr lang="en-US" b="1" dirty="0" err="1"/>
              <a:t>temparature</a:t>
            </a:r>
            <a:endParaRPr lang="en-US" b="1" dirty="0"/>
          </a:p>
          <a:p>
            <a:endParaRPr lang="en-US" b="1" dirty="0"/>
          </a:p>
          <a:p>
            <a:r>
              <a:rPr lang="en-US" dirty="0"/>
              <a:t>Models = </a:t>
            </a:r>
            <a:r>
              <a:rPr lang="en-US" b="1" dirty="0">
                <a:solidFill>
                  <a:schemeClr val="accent2"/>
                </a:solidFill>
              </a:rPr>
              <a:t>'60', '60D', '75', '75D', '90D', 'P100D'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199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1ED8-0A0B-BC49-BAC8-C960731E9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Exercise: check </a:t>
            </a:r>
            <a:r>
              <a:rPr lang="en-US" b="1" dirty="0" err="1"/>
              <a:t>TeslaBattery.service</a:t>
            </a:r>
            <a:r>
              <a:rPr lang="en-US" b="1" dirty="0"/>
              <a:t> model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C3D479-AE99-5C44-B6FB-9F7EE6805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5514" y="1801348"/>
            <a:ext cx="8980971" cy="4757108"/>
          </a:xfrm>
        </p:spPr>
      </p:pic>
    </p:spTree>
    <p:extLst>
      <p:ext uri="{BB962C8B-B14F-4D97-AF65-F5344CB8AC3E}">
        <p14:creationId xmlns:p14="http://schemas.microsoft.com/office/powerpoint/2010/main" val="10834154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AD5B4-E277-AC49-9677-007CEB8CE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Weetjes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D0451-D59C-4E40-A72D-C7C0533DF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tesla-</a:t>
            </a:r>
            <a:r>
              <a:rPr lang="en-US" dirty="0" err="1"/>
              <a:t>battery.component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stats()-method </a:t>
            </a:r>
            <a:r>
              <a:rPr lang="en-US" dirty="0"/>
              <a:t>(</a:t>
            </a:r>
            <a:r>
              <a:rPr lang="en-US" dirty="0" err="1"/>
              <a:t>voor</a:t>
            </a:r>
            <a:r>
              <a:rPr lang="en-US" dirty="0"/>
              <a:t> het </a:t>
            </a:r>
            <a:r>
              <a:rPr lang="en-US" dirty="0" err="1"/>
              <a:t>calculceren</a:t>
            </a:r>
            <a:r>
              <a:rPr lang="en-US" dirty="0"/>
              <a:t> van de </a:t>
            </a:r>
            <a:r>
              <a:rPr lang="en-US" dirty="0" err="1"/>
              <a:t>maximale</a:t>
            </a:r>
            <a:r>
              <a:rPr lang="en-US" dirty="0"/>
              <a:t> battery range) is called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parm</a:t>
            </a:r>
            <a:r>
              <a:rPr lang="en-US" dirty="0"/>
              <a:t> </a:t>
            </a:r>
            <a:r>
              <a:rPr lang="en-US" dirty="0" err="1"/>
              <a:t>veranderd</a:t>
            </a:r>
            <a:r>
              <a:rPr lang="en-US" dirty="0"/>
              <a:t> (</a:t>
            </a:r>
            <a:r>
              <a:rPr lang="en-US" b="1" dirty="0"/>
              <a:t>wheels – climate – speed - </a:t>
            </a:r>
            <a:r>
              <a:rPr lang="en-US" b="1" dirty="0" err="1"/>
              <a:t>temparature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tesla-</a:t>
            </a:r>
            <a:r>
              <a:rPr lang="en-US" dirty="0" err="1"/>
              <a:t>battery.component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change </a:t>
            </a:r>
            <a:r>
              <a:rPr lang="en-US" dirty="0" err="1"/>
              <a:t>parms</a:t>
            </a:r>
            <a:r>
              <a:rPr lang="en-US" dirty="0"/>
              <a:t> (</a:t>
            </a:r>
            <a:r>
              <a:rPr lang="en-US" b="1" dirty="0"/>
              <a:t>wheels – climate – speed - </a:t>
            </a:r>
            <a:r>
              <a:rPr lang="en-US" b="1" dirty="0" err="1"/>
              <a:t>temparature</a:t>
            </a:r>
            <a:r>
              <a:rPr lang="en-US" dirty="0"/>
              <a:t>) </a:t>
            </a:r>
            <a:r>
              <a:rPr lang="en-US" dirty="0" err="1"/>
              <a:t>wordt</a:t>
            </a:r>
            <a:r>
              <a:rPr lang="en-US" dirty="0"/>
              <a:t> middle 2-way databinding </a:t>
            </a:r>
            <a:r>
              <a:rPr lang="en-US" dirty="0" err="1"/>
              <a:t>doorgegeven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 err="1">
                <a:sym typeface="Wingdings" pitchFamily="2" charset="2"/>
              </a:rPr>
              <a:t>zie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/>
              <a:t>tesla-</a:t>
            </a:r>
            <a:r>
              <a:rPr lang="en-US" dirty="0" err="1"/>
              <a:t>battery.component</a:t>
            </a:r>
            <a:r>
              <a:rPr lang="en-US" dirty="0"/>
              <a:t>  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v-model </a:t>
            </a:r>
            <a:r>
              <a:rPr lang="en-US" b="1" dirty="0" err="1">
                <a:solidFill>
                  <a:srgbClr val="FF0000"/>
                </a:solidFill>
                <a:sym typeface="Wingdings" pitchFamily="2" charset="2"/>
              </a:rPr>
              <a:t>en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 $emit </a:t>
            </a:r>
            <a:r>
              <a:rPr lang="en-US" b="1">
                <a:solidFill>
                  <a:srgbClr val="FF0000"/>
                </a:solidFill>
                <a:sym typeface="Wingdings" pitchFamily="2" charset="2"/>
              </a:rPr>
              <a:t> value</a:t>
            </a:r>
            <a:endParaRPr lang="en-US" b="1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1341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6DCDC-CC71-E542-BA55-FF87245A5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Filter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D3A843-F420-CE40-9F5D-9EB3303D4A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80596" y="2275094"/>
            <a:ext cx="6030808" cy="1791579"/>
          </a:xfrm>
        </p:spPr>
      </p:pic>
    </p:spTree>
    <p:extLst>
      <p:ext uri="{BB962C8B-B14F-4D97-AF65-F5344CB8AC3E}">
        <p14:creationId xmlns:p14="http://schemas.microsoft.com/office/powerpoint/2010/main" val="19868328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F349A-5433-5741-94EE-3CD43A5DD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Custom Filter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E9E731-41A4-334C-8275-CF44393F28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53868" y="2891380"/>
            <a:ext cx="7284264" cy="2595019"/>
          </a:xfrm>
        </p:spPr>
      </p:pic>
    </p:spTree>
    <p:extLst>
      <p:ext uri="{BB962C8B-B14F-4D97-AF65-F5344CB8AC3E}">
        <p14:creationId xmlns:p14="http://schemas.microsoft.com/office/powerpoint/2010/main" val="13004880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52A24-08AB-4647-9CFE-B80E60A8B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7B2F4-3175-D34D-B5F5-649897057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Uitleg</a:t>
            </a:r>
            <a:r>
              <a:rPr lang="en-US" dirty="0"/>
              <a:t> component</a:t>
            </a:r>
          </a:p>
          <a:p>
            <a:r>
              <a:rPr lang="en-US" dirty="0" err="1"/>
              <a:t>Uitleg</a:t>
            </a:r>
            <a:r>
              <a:rPr lang="en-US" dirty="0"/>
              <a:t> data binding + 2 way databinding</a:t>
            </a:r>
          </a:p>
          <a:p>
            <a:r>
              <a:rPr lang="en-US" dirty="0"/>
              <a:t>@</a:t>
            </a:r>
            <a:r>
              <a:rPr lang="en-US" dirty="0" err="1"/>
              <a:t>onBlur</a:t>
            </a:r>
            <a:r>
              <a:rPr lang="en-US" dirty="0"/>
              <a:t> @onclick @</a:t>
            </a:r>
            <a:r>
              <a:rPr lang="en-US" dirty="0" err="1"/>
              <a:t>onfocus</a:t>
            </a:r>
            <a:r>
              <a:rPr lang="en-US" dirty="0"/>
              <a:t>. OF :</a:t>
            </a:r>
            <a:r>
              <a:rPr lang="en-US" dirty="0" err="1"/>
              <a:t>onClick</a:t>
            </a:r>
            <a:endParaRPr lang="en-US" dirty="0"/>
          </a:p>
          <a:p>
            <a:endParaRPr lang="en-US" dirty="0"/>
          </a:p>
          <a:p>
            <a:r>
              <a:rPr lang="en-US" dirty="0"/>
              <a:t>Name, Props, data(), Methods, Computed() in Child components</a:t>
            </a:r>
          </a:p>
          <a:p>
            <a:r>
              <a:rPr lang="en-US" dirty="0"/>
              <a:t>Start app with root </a:t>
            </a:r>
            <a:r>
              <a:rPr lang="en-US" dirty="0" err="1"/>
              <a:t>Vue</a:t>
            </a:r>
            <a:r>
              <a:rPr lang="en-US" dirty="0"/>
              <a:t>:  new </a:t>
            </a:r>
            <a:r>
              <a:rPr lang="en-US" dirty="0" err="1"/>
              <a:t>Vue</a:t>
            </a:r>
            <a:r>
              <a:rPr lang="en-US" dirty="0"/>
              <a:t>()</a:t>
            </a:r>
          </a:p>
          <a:p>
            <a:r>
              <a:rPr lang="en-US" dirty="0"/>
              <a:t>Computed properties </a:t>
            </a:r>
            <a:r>
              <a:rPr lang="en-US" dirty="0" err="1"/>
              <a:t>en</a:t>
            </a:r>
            <a:r>
              <a:rPr lang="en-US" dirty="0"/>
              <a:t> watchers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3374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0D984-DC4C-F941-ACC1-D463764B1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08026-4638-3A49-82EB-8F418B454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4000" b="1" dirty="0"/>
              <a:t>DIRECTIVES</a:t>
            </a:r>
          </a:p>
        </p:txBody>
      </p:sp>
    </p:spTree>
    <p:extLst>
      <p:ext uri="{BB962C8B-B14F-4D97-AF65-F5344CB8AC3E}">
        <p14:creationId xmlns:p14="http://schemas.microsoft.com/office/powerpoint/2010/main" val="31340302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ED065-ACBF-654D-A913-F63A52E88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v-bind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23C2F0-6B61-B840-823C-3402D5264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2680388"/>
            <a:ext cx="10129399" cy="125817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64D2B2-4701-484D-895E-F0448635F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28266"/>
            <a:ext cx="10129399" cy="33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67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73FBD-125D-DF49-A8D8-0042BC713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Basics </a:t>
            </a:r>
            <a:r>
              <a:rPr lang="en-US" b="1" dirty="0" err="1"/>
              <a:t>Vue.js</a:t>
            </a:r>
            <a:endParaRPr lang="en-US" b="1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54E77A5-1F02-2040-85A2-36D13934A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5937" y="56903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25952AC-B944-5D4A-BC2F-B6A3D3453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5498" y="1644115"/>
            <a:ext cx="4559671" cy="5213885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083BF3-3804-004E-9D1F-10D81E8E1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2155" y="5325700"/>
            <a:ext cx="18669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671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16C30-40DC-BB4A-A6BD-0E8E0189B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Directive v-if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D020EC5-E4D9-284D-A840-39E7AAC58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9312" y="2406774"/>
            <a:ext cx="8033375" cy="2117099"/>
          </a:xfrm>
        </p:spPr>
      </p:pic>
    </p:spTree>
    <p:extLst>
      <p:ext uri="{BB962C8B-B14F-4D97-AF65-F5344CB8AC3E}">
        <p14:creationId xmlns:p14="http://schemas.microsoft.com/office/powerpoint/2010/main" val="5039882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11E13-7AEF-4540-844A-93B96D46F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Directive v-for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463A58-ACCA-D24F-A3AE-1C388D4C9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2395" y="1406931"/>
            <a:ext cx="4905961" cy="5451069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7F608EA-D008-D54D-81F0-2E41C99AF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5956" y="5101390"/>
            <a:ext cx="2926918" cy="131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073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067EF-7133-994F-9D39-CE5882F21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Directive v-model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FCDF23-6B40-5644-BFD4-303AA3384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0563" y="1449391"/>
            <a:ext cx="4967480" cy="5408609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313C486-E610-DB4A-8F2E-12E743B77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900" y="4949115"/>
            <a:ext cx="25019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518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8CCFC-7B6F-7C4F-95BF-FBFC93556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Directive </a:t>
            </a:r>
            <a:r>
              <a:rPr lang="en-US" b="1" dirty="0" err="1"/>
              <a:t>v-on:click</a:t>
            </a:r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5E9801-E3D7-AE44-9E9D-57F6F34D4C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9747" y="1467853"/>
            <a:ext cx="7541481" cy="5219969"/>
          </a:xfrm>
        </p:spPr>
      </p:pic>
    </p:spTree>
    <p:extLst>
      <p:ext uri="{BB962C8B-B14F-4D97-AF65-F5344CB8AC3E}">
        <p14:creationId xmlns:p14="http://schemas.microsoft.com/office/powerpoint/2010/main" val="28468955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7A311-6A68-6940-8FFA-AEBBE8F2F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Directive </a:t>
            </a:r>
            <a:r>
              <a:rPr lang="en-US" b="1" dirty="0" err="1"/>
              <a:t>v-on:click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045F2D-E30A-2A4F-BBA1-BF9874C16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1471" y="3219241"/>
            <a:ext cx="2197100" cy="1397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F3ADF7-C9C1-424E-B51B-0B2814A99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263" y="3206541"/>
            <a:ext cx="21336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193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2F5D2-8396-3345-80CF-0515112FB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v-on:click</a:t>
            </a:r>
            <a:r>
              <a:rPr lang="en-US" b="1" dirty="0"/>
              <a:t>  Shorthand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F629EE-DAE4-E94F-899C-6D89CF55FB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9300" y="2492333"/>
            <a:ext cx="7513400" cy="2921878"/>
          </a:xfrm>
        </p:spPr>
      </p:pic>
    </p:spTree>
    <p:extLst>
      <p:ext uri="{BB962C8B-B14F-4D97-AF65-F5344CB8AC3E}">
        <p14:creationId xmlns:p14="http://schemas.microsoft.com/office/powerpoint/2010/main" val="1955343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5E39B-9D0F-F44C-A786-648EC002F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@</a:t>
            </a:r>
            <a:r>
              <a:rPr lang="en-US" b="1" dirty="0" err="1"/>
              <a:t>blur.stop.prevent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CAB81-ED74-8747-A95F-86AEC13A8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853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C2A14-B9D9-964B-8D34-A296C6620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Interpolation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3D0B6-3D7A-9F42-A48B-B13E9629F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&lt;span&gt; Message: </a:t>
            </a:r>
            <a:r>
              <a:rPr lang="en-US" b="1" dirty="0">
                <a:solidFill>
                  <a:srgbClr val="C00000"/>
                </a:solidFill>
              </a:rPr>
              <a:t>{{</a:t>
            </a:r>
            <a:r>
              <a:rPr lang="en-US" dirty="0"/>
              <a:t> message </a:t>
            </a:r>
            <a:r>
              <a:rPr lang="en-US" b="1" dirty="0">
                <a:solidFill>
                  <a:srgbClr val="C00000"/>
                </a:solidFill>
              </a:rPr>
              <a:t>}} </a:t>
            </a:r>
            <a:r>
              <a:rPr lang="en-US" dirty="0"/>
              <a:t>&lt;/span&gt;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414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15C0D-6519-A743-871E-D1928839C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C61E06-8791-F84C-AC0E-72A8787AC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069" y="365125"/>
            <a:ext cx="10380731" cy="6180054"/>
          </a:xfrm>
        </p:spPr>
      </p:pic>
    </p:spTree>
    <p:extLst>
      <p:ext uri="{BB962C8B-B14F-4D97-AF65-F5344CB8AC3E}">
        <p14:creationId xmlns:p14="http://schemas.microsoft.com/office/powerpoint/2010/main" val="1313600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28B66-CCDE-484A-B4E2-E7545CE77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Live 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12129-38C7-1745-83CE-315AF2997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http://react-tesla-charge-</a:t>
            </a:r>
            <a:r>
              <a:rPr lang="en-US" sz="4000" b="1" dirty="0" err="1">
                <a:solidFill>
                  <a:srgbClr val="C00000"/>
                </a:solidFill>
              </a:rPr>
              <a:t>calculator.surge.sh</a:t>
            </a:r>
            <a:r>
              <a:rPr lang="en-US" sz="4000" b="1" dirty="0">
                <a:solidFill>
                  <a:srgbClr val="C00000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222434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2C273-A981-C44E-BC86-E648C6CDD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Entry Point =&gt; </a:t>
            </a:r>
            <a:r>
              <a:rPr lang="en-US" b="1" dirty="0" err="1">
                <a:solidFill>
                  <a:srgbClr val="FF0000"/>
                </a:solidFill>
              </a:rPr>
              <a:t>main.js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/>
              <a:t>=&gt; </a:t>
            </a:r>
            <a:r>
              <a:rPr lang="en-US" b="1" dirty="0" err="1">
                <a:solidFill>
                  <a:srgbClr val="C00000"/>
                </a:solidFill>
              </a:rPr>
              <a:t>App.vue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13E3D0-E12E-8047-97AE-73ABE10B6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73" y="2283431"/>
            <a:ext cx="4368800" cy="2590800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FCF65A3-6746-704E-877A-8681A6124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27923" y="1543543"/>
            <a:ext cx="5923758" cy="5314457"/>
          </a:xfrm>
        </p:spPr>
      </p:pic>
      <p:sp>
        <p:nvSpPr>
          <p:cNvPr id="12" name="Striped Right Arrow 11">
            <a:extLst>
              <a:ext uri="{FF2B5EF4-FFF2-40B4-BE49-F238E27FC236}">
                <a16:creationId xmlns:a16="http://schemas.microsoft.com/office/drawing/2014/main" id="{53AC261E-5316-DE4C-A5F6-C4127E16E907}"/>
              </a:ext>
            </a:extLst>
          </p:cNvPr>
          <p:cNvSpPr/>
          <p:nvPr/>
        </p:nvSpPr>
        <p:spPr>
          <a:xfrm>
            <a:off x="5001173" y="3336515"/>
            <a:ext cx="826750" cy="48463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085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5939D-D6CA-5849-97E6-2997C228D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Component based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0673CA-EC51-5D42-A7D3-3595B64F9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1950" y="2274094"/>
            <a:ext cx="8928100" cy="3454400"/>
          </a:xfrm>
        </p:spPr>
      </p:pic>
    </p:spTree>
    <p:extLst>
      <p:ext uri="{BB962C8B-B14F-4D97-AF65-F5344CB8AC3E}">
        <p14:creationId xmlns:p14="http://schemas.microsoft.com/office/powerpoint/2010/main" val="2989055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8021</TotalTime>
  <Words>471</Words>
  <Application>Microsoft Macintosh PowerPoint</Application>
  <PresentationFormat>Widescreen</PresentationFormat>
  <Paragraphs>167</Paragraphs>
  <Slides>46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Wingdings</vt:lpstr>
      <vt:lpstr>Office Theme</vt:lpstr>
      <vt:lpstr>Building Tesla’s Battery Range Calculator with Vue</vt:lpstr>
      <vt:lpstr>Agenda workshop</vt:lpstr>
      <vt:lpstr>PowerPoint Presentation</vt:lpstr>
      <vt:lpstr>Basics Vue.js</vt:lpstr>
      <vt:lpstr>Interpolation</vt:lpstr>
      <vt:lpstr>PowerPoint Presentation</vt:lpstr>
      <vt:lpstr>Live version</vt:lpstr>
      <vt:lpstr>Entry Point =&gt; main.js =&gt; App.vue</vt:lpstr>
      <vt:lpstr>Component based</vt:lpstr>
      <vt:lpstr>PowerPoint Presentation</vt:lpstr>
      <vt:lpstr>The UI is represented by a component tree</vt:lpstr>
      <vt:lpstr>Tesla Battery Component  (Container component)</vt:lpstr>
      <vt:lpstr>Container Component (stateful component) </vt:lpstr>
      <vt:lpstr>Presentational Component (stateless component) </vt:lpstr>
      <vt:lpstr>What are the benefits of using these patterns? </vt:lpstr>
      <vt:lpstr>Components tree</vt:lpstr>
      <vt:lpstr>PowerPoint Presentation</vt:lpstr>
      <vt:lpstr>tesla-header.component</vt:lpstr>
      <vt:lpstr>Huidige App.vue</vt:lpstr>
      <vt:lpstr>Step1 tesla-header.component.vue</vt:lpstr>
      <vt:lpstr>Step1 tesla-header.component.vue</vt:lpstr>
      <vt:lpstr>Components tree</vt:lpstr>
      <vt:lpstr>Step 2  Import tesla-header.component in App.vue </vt:lpstr>
      <vt:lpstr>PowerPoint Presentation</vt:lpstr>
      <vt:lpstr>Components tree</vt:lpstr>
      <vt:lpstr>Pass Props</vt:lpstr>
      <vt:lpstr>Emit events</vt:lpstr>
      <vt:lpstr>Emit events</vt:lpstr>
      <vt:lpstr>Tesla Battery Component  (Container component)</vt:lpstr>
      <vt:lpstr>Tesla Battery Component (template)</vt:lpstr>
      <vt:lpstr>TeslaCar</vt:lpstr>
      <vt:lpstr>  Data service =&gt; TeslaBattery.service  </vt:lpstr>
      <vt:lpstr>Exercise: check TeslaBattery.service model</vt:lpstr>
      <vt:lpstr>Weetjes:</vt:lpstr>
      <vt:lpstr>Filter</vt:lpstr>
      <vt:lpstr>Custom Filter</vt:lpstr>
      <vt:lpstr>TODO</vt:lpstr>
      <vt:lpstr>PowerPoint Presentation</vt:lpstr>
      <vt:lpstr>v-bind</vt:lpstr>
      <vt:lpstr>Directive v-if</vt:lpstr>
      <vt:lpstr>Directive v-for</vt:lpstr>
      <vt:lpstr>Directive v-model</vt:lpstr>
      <vt:lpstr>Directive v-on:click</vt:lpstr>
      <vt:lpstr>Directive v-on:click</vt:lpstr>
      <vt:lpstr>v-on:click  Shorthand</vt:lpstr>
      <vt:lpstr>@blur.stop.prevent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Tesla’s Battery Range Calculator with Vue</dc:title>
  <dc:creator>Eijgermans, Peter</dc:creator>
  <cp:lastModifiedBy>Eijgermans, Peter</cp:lastModifiedBy>
  <cp:revision>57</cp:revision>
  <dcterms:created xsi:type="dcterms:W3CDTF">2018-10-28T14:47:35Z</dcterms:created>
  <dcterms:modified xsi:type="dcterms:W3CDTF">2018-11-07T08:25:00Z</dcterms:modified>
</cp:coreProperties>
</file>